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77380" y="9253473"/>
            <a:ext cx="192530" cy="18726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University of </a:t>
            </a:r>
            <a:r>
              <a:rPr lang="en-US" sz="3600" dirty="0" err="1" smtClean="0"/>
              <a:t>Diyala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College of Engineering</a:t>
            </a:r>
            <a:br>
              <a:rPr lang="en-US" sz="3600" dirty="0" smtClean="0"/>
            </a:br>
            <a:r>
              <a:rPr lang="en-US" sz="3600" dirty="0" smtClean="0"/>
              <a:t>Department of Communications Engineering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Satellite Communications</a:t>
            </a:r>
          </a:p>
          <a:p>
            <a:pPr algn="ctr"/>
            <a:r>
              <a:rPr lang="en-US" sz="3600" dirty="0" smtClean="0"/>
              <a:t>By: </a:t>
            </a:r>
          </a:p>
          <a:p>
            <a:pPr algn="ctr"/>
            <a:r>
              <a:rPr lang="en-US" sz="3600" dirty="0" smtClean="0"/>
              <a:t>Dr. </a:t>
            </a:r>
            <a:r>
              <a:rPr lang="en-US" sz="3600" dirty="0" err="1" smtClean="0"/>
              <a:t>Majidah</a:t>
            </a:r>
            <a:r>
              <a:rPr lang="en-US" sz="3600" dirty="0" smtClean="0"/>
              <a:t> </a:t>
            </a:r>
            <a:r>
              <a:rPr lang="en-US" sz="3600" dirty="0" err="1" smtClean="0"/>
              <a:t>Hameed</a:t>
            </a:r>
            <a:r>
              <a:rPr lang="en-US" sz="3600" dirty="0" smtClean="0"/>
              <a:t> </a:t>
            </a:r>
            <a:r>
              <a:rPr lang="en-US" sz="3600" dirty="0" err="1" smtClean="0"/>
              <a:t>Majeed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816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06" y="4097425"/>
            <a:ext cx="6999274" cy="1609343"/>
          </a:xfrm>
        </p:spPr>
        <p:txBody>
          <a:bodyPr/>
          <a:lstStyle/>
          <a:p>
            <a:pPr algn="ctr"/>
            <a:r>
              <a:rPr lang="en-US" sz="8000" dirty="0" smtClean="0"/>
              <a:t>Lecture </a:t>
            </a:r>
            <a:r>
              <a:rPr lang="en-US" sz="8000" smtClean="0"/>
              <a:t># 10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8027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209040"/>
            <a:ext cx="6165850" cy="5437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4.8  Error Sourc</a:t>
            </a:r>
            <a:r>
              <a:rPr sz="1400" b="1" spc="-20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2700" marR="123189">
              <a:lnSpc>
                <a:spcPts val="2410"/>
              </a:lnSpc>
              <a:spcBef>
                <a:spcPts val="190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Up</a:t>
            </a:r>
            <a:r>
              <a:rPr sz="1400" spc="-5" dirty="0" smtClean="0">
                <a:latin typeface="Times New Roman"/>
                <a:cs typeface="Times New Roman"/>
              </a:rPr>
              <a:t> until this </a:t>
            </a:r>
            <a:r>
              <a:rPr sz="1400" spc="-10" dirty="0" smtClean="0">
                <a:latin typeface="Times New Roman"/>
                <a:cs typeface="Times New Roman"/>
              </a:rPr>
              <a:t>point,</a:t>
            </a:r>
            <a:r>
              <a:rPr sz="1400" spc="-5" dirty="0" smtClean="0">
                <a:latin typeface="Times New Roman"/>
                <a:cs typeface="Times New Roman"/>
              </a:rPr>
              <a:t> it</a:t>
            </a:r>
            <a:r>
              <a:rPr sz="1400" spc="-10" dirty="0" smtClean="0">
                <a:latin typeface="Times New Roman"/>
                <a:cs typeface="Times New Roman"/>
              </a:rPr>
              <a:t> has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been assu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ed</a:t>
            </a:r>
            <a:r>
              <a:rPr sz="1400" spc="-5" dirty="0" smtClean="0">
                <a:latin typeface="Times New Roman"/>
                <a:cs typeface="Times New Roman"/>
              </a:rPr>
              <a:t> that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positi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deriv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f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very accurate</a:t>
            </a:r>
            <a:r>
              <a:rPr sz="1400" spc="-5" dirty="0" smtClean="0">
                <a:latin typeface="Times New Roman"/>
                <a:cs typeface="Times New Roman"/>
              </a:rPr>
              <a:t> a</a:t>
            </a:r>
            <a:r>
              <a:rPr sz="1400" spc="-10" dirty="0" smtClean="0">
                <a:latin typeface="Times New Roman"/>
                <a:cs typeface="Times New Roman"/>
              </a:rPr>
              <a:t>nd free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error, </a:t>
            </a:r>
            <a:r>
              <a:rPr sz="1400" spc="-10" dirty="0" smtClean="0">
                <a:latin typeface="Times New Roman"/>
                <a:cs typeface="Times New Roman"/>
              </a:rPr>
              <a:t>but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several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sourc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error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degrade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GPS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5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position from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etic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ew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5" dirty="0" smtClean="0">
                <a:latin typeface="Times New Roman"/>
                <a:cs typeface="Times New Roman"/>
              </a:rPr>
              <a:t>ters </a:t>
            </a:r>
            <a:r>
              <a:rPr sz="1400" spc="-10" dirty="0" smtClean="0">
                <a:latin typeface="Times New Roman"/>
                <a:cs typeface="Times New Roman"/>
              </a:rPr>
              <a:t>to tens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eters. </a:t>
            </a:r>
            <a:r>
              <a:rPr sz="1400" spc="-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err</a:t>
            </a:r>
            <a:r>
              <a:rPr sz="1400" spc="-5" dirty="0" smtClean="0">
                <a:latin typeface="Times New Roman"/>
                <a:cs typeface="Times New Roman"/>
              </a:rPr>
              <a:t>or </a:t>
            </a:r>
            <a:r>
              <a:rPr sz="1400" spc="-10" dirty="0" smtClean="0">
                <a:latin typeface="Times New Roman"/>
                <a:cs typeface="Times New Roman"/>
              </a:rPr>
              <a:t>sourc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89865" indent="-177800">
              <a:lnSpc>
                <a:spcPct val="100000"/>
              </a:lnSpc>
              <a:buFont typeface="Times New Roman"/>
              <a:buAutoNum type="arabicPeriod"/>
              <a:tabLst>
                <a:tab pos="1898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Ionosph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ric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ospheric delays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7"/>
              </a:spcBef>
              <a:buFont typeface="Times New Roman"/>
              <a:buAutoNum type="arabicPeriod"/>
            </a:pPr>
            <a:endParaRPr sz="700"/>
          </a:p>
          <a:p>
            <a:pPr marL="189865" indent="-177800">
              <a:lnSpc>
                <a:spcPct val="100000"/>
              </a:lnSpc>
              <a:buFont typeface="Times New Roman"/>
              <a:buAutoNum type="arabicPeriod"/>
              <a:tabLst>
                <a:tab pos="189865" algn="l"/>
              </a:tabLst>
            </a:pP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 Rece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ver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Clock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Errors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eriod"/>
            </a:pPr>
            <a:endParaRPr sz="700"/>
          </a:p>
          <a:p>
            <a:pPr marL="189865" indent="-177800">
              <a:lnSpc>
                <a:spcPct val="100000"/>
              </a:lnSpc>
              <a:buFont typeface="Times New Roman"/>
              <a:buAutoNum type="arabicPeriod"/>
              <a:tabLst>
                <a:tab pos="1898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Multipath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7"/>
              </a:spcBef>
              <a:buFont typeface="Times New Roman"/>
              <a:buAutoNum type="arabicPeriod"/>
            </a:pPr>
            <a:endParaRPr sz="700"/>
          </a:p>
          <a:p>
            <a:pPr marL="189865" indent="-177800">
              <a:lnSpc>
                <a:spcPct val="100000"/>
              </a:lnSpc>
              <a:buFont typeface="Times New Roman"/>
              <a:buAutoNum type="arabicPeriod"/>
              <a:tabLst>
                <a:tab pos="1898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Dilution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Precision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eriod"/>
            </a:pPr>
            <a:endParaRPr sz="700"/>
          </a:p>
          <a:p>
            <a:pPr marL="189865" indent="-177800">
              <a:lnSpc>
                <a:spcPct val="100000"/>
              </a:lnSpc>
              <a:buFont typeface="Times New Roman"/>
              <a:buAutoNum type="arabicPeriod"/>
              <a:tabLst>
                <a:tab pos="1898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Selective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vailability </a:t>
            </a:r>
            <a:r>
              <a:rPr sz="1400" spc="-10" dirty="0" smtClean="0">
                <a:latin typeface="Times New Roman"/>
                <a:cs typeface="Times New Roman"/>
              </a:rPr>
              <a:t>(S/A)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8"/>
              </a:spcBef>
              <a:buFont typeface="Times New Roman"/>
              <a:buAutoNum type="arabicPeriod"/>
            </a:pPr>
            <a:endParaRPr sz="700"/>
          </a:p>
          <a:p>
            <a:pPr marL="189865" indent="-177800">
              <a:lnSpc>
                <a:spcPct val="100000"/>
              </a:lnSpc>
              <a:buFont typeface="Times New Roman"/>
              <a:buAutoNum type="arabicPeriod"/>
              <a:tabLst>
                <a:tab pos="1898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Anti Spoofing</a:t>
            </a:r>
            <a:r>
              <a:rPr sz="1400" spc="-5" dirty="0" smtClean="0">
                <a:latin typeface="Times New Roman"/>
                <a:cs typeface="Times New Roman"/>
              </a:rPr>
              <a:t> (A</a:t>
            </a:r>
            <a:r>
              <a:rPr sz="1400" spc="-10" dirty="0" smtClean="0">
                <a:latin typeface="Times New Roman"/>
                <a:cs typeface="Times New Roman"/>
              </a:rPr>
              <a:t>-S)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7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4.8.1.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Ionospheric and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Atmospheric </a:t>
            </a:r>
            <a:r>
              <a:rPr sz="1400" b="1" spc="-5" dirty="0" smtClean="0">
                <a:latin typeface="Times New Roman"/>
                <a:cs typeface="Times New Roman"/>
              </a:rPr>
              <a:t>d</a:t>
            </a:r>
            <a:r>
              <a:rPr sz="1400" b="1" spc="-10" dirty="0" smtClean="0">
                <a:latin typeface="Times New Roman"/>
                <a:cs typeface="Times New Roman"/>
              </a:rPr>
              <a:t>elays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20"/>
              </a:lnSpc>
              <a:spcBef>
                <a:spcPts val="17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signal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passes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through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ionosphere,</a:t>
            </a:r>
            <a:r>
              <a:rPr sz="1400" spc="-5" dirty="0" smtClean="0">
                <a:latin typeface="Times New Roman"/>
                <a:cs typeface="Times New Roman"/>
              </a:rPr>
              <a:t> it 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-5" dirty="0" smtClean="0">
                <a:latin typeface="Times New Roman"/>
                <a:cs typeface="Times New Roman"/>
              </a:rPr>
              <a:t> b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s</a:t>
            </a:r>
            <a:r>
              <a:rPr sz="1400" spc="-10" dirty="0" smtClean="0">
                <a:latin typeface="Times New Roman"/>
                <a:cs typeface="Times New Roman"/>
              </a:rPr>
              <a:t>lowed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down,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effe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 being</a:t>
            </a:r>
            <a:r>
              <a:rPr sz="1400" spc="-5" dirty="0" smtClean="0">
                <a:latin typeface="Times New Roman"/>
                <a:cs typeface="Times New Roman"/>
              </a:rPr>
              <a:t> si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lar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light </a:t>
            </a:r>
            <a:r>
              <a:rPr sz="1400" spc="-10" dirty="0" smtClean="0">
                <a:latin typeface="Times New Roman"/>
                <a:cs typeface="Times New Roman"/>
              </a:rPr>
              <a:t>refracted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through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glass block.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hese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ospheric delays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introd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ce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err</a:t>
            </a:r>
            <a:r>
              <a:rPr sz="1400" spc="-5" dirty="0" smtClean="0">
                <a:latin typeface="Times New Roman"/>
                <a:cs typeface="Times New Roman"/>
              </a:rPr>
              <a:t>or </a:t>
            </a:r>
            <a:r>
              <a:rPr sz="1400" spc="-10" dirty="0" smtClean="0">
                <a:latin typeface="Times New Roman"/>
                <a:cs typeface="Times New Roman"/>
              </a:rPr>
              <a:t>in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range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calculation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velocity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sig</a:t>
            </a:r>
            <a:r>
              <a:rPr sz="1400" spc="-10" dirty="0" smtClean="0">
                <a:latin typeface="Times New Roman"/>
                <a:cs typeface="Times New Roman"/>
              </a:rPr>
              <a:t>nal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affe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ed.</a:t>
            </a:r>
            <a:endParaRPr sz="1400">
              <a:latin typeface="Times New Roman"/>
              <a:cs typeface="Times New Roman"/>
            </a:endParaRPr>
          </a:p>
          <a:p>
            <a:pPr marL="12700" marR="47625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(Light only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constant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vel</a:t>
            </a:r>
            <a:r>
              <a:rPr sz="1400" spc="-1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city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v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u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). </a:t>
            </a:r>
            <a:r>
              <a:rPr sz="1400" spc="-1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ionosph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does</a:t>
            </a:r>
            <a:r>
              <a:rPr sz="1400" spc="-5" dirty="0" smtClean="0">
                <a:latin typeface="Times New Roman"/>
                <a:cs typeface="Times New Roman"/>
              </a:rPr>
              <a:t> n</a:t>
            </a:r>
            <a:r>
              <a:rPr sz="1400" spc="-10" dirty="0" smtClean="0">
                <a:latin typeface="Times New Roman"/>
                <a:cs typeface="Times New Roman"/>
              </a:rPr>
              <a:t>ot introdu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constant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delay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signal. </a:t>
            </a:r>
            <a:r>
              <a:rPr sz="1400" spc="-10" dirty="0" smtClean="0">
                <a:latin typeface="Times New Roman"/>
                <a:cs typeface="Times New Roman"/>
              </a:rPr>
              <a:t>There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several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fact</a:t>
            </a:r>
            <a:r>
              <a:rPr sz="1400" spc="-5" dirty="0" smtClean="0">
                <a:latin typeface="Times New Roman"/>
                <a:cs typeface="Times New Roman"/>
              </a:rPr>
              <a:t>ors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influence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ount of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delay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caused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 the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ionosphe</a:t>
            </a:r>
            <a:r>
              <a:rPr sz="1400" spc="-15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81300" y="6741414"/>
            <a:ext cx="2495042" cy="19791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16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02716"/>
            <a:ext cx="6166485" cy="5130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12750" lvl="2" indent="-400685">
              <a:lnSpc>
                <a:spcPct val="100000"/>
              </a:lnSpc>
              <a:buFont typeface="Times New Roman"/>
              <a:buAutoNum type="arabicPeriod" startAt="2"/>
              <a:tabLst>
                <a:tab pos="41275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Satel</a:t>
            </a:r>
            <a:r>
              <a:rPr sz="1400" b="1" spc="-5" dirty="0" smtClean="0">
                <a:latin typeface="Times New Roman"/>
                <a:cs typeface="Times New Roman"/>
              </a:rPr>
              <a:t>lite </a:t>
            </a:r>
            <a:r>
              <a:rPr sz="1400" b="1" spc="-10" dirty="0" smtClean="0">
                <a:latin typeface="Times New Roman"/>
                <a:cs typeface="Times New Roman"/>
              </a:rPr>
              <a:t>elevation.</a:t>
            </a:r>
            <a:endParaRPr sz="1400">
              <a:latin typeface="Times New Roman"/>
              <a:cs typeface="Times New Roman"/>
            </a:endParaRPr>
          </a:p>
          <a:p>
            <a:pPr marL="12700" marR="42545">
              <a:lnSpc>
                <a:spcPts val="2420"/>
              </a:lnSpc>
              <a:spcBef>
                <a:spcPts val="17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Si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nals</a:t>
            </a:r>
            <a:r>
              <a:rPr sz="1400" spc="-5" dirty="0" smtClean="0">
                <a:latin typeface="Times New Roman"/>
                <a:cs typeface="Times New Roman"/>
              </a:rPr>
              <a:t> fr</a:t>
            </a:r>
            <a:r>
              <a:rPr sz="1400" spc="-20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low elevation </a:t>
            </a:r>
            <a:r>
              <a:rPr sz="1400" spc="-5" dirty="0" smtClean="0">
                <a:latin typeface="Times New Roman"/>
                <a:cs typeface="Times New Roman"/>
              </a:rPr>
              <a:t>satellites </a:t>
            </a:r>
            <a:r>
              <a:rPr sz="1400" spc="-10" dirty="0" smtClean="0">
                <a:latin typeface="Times New Roman"/>
                <a:cs typeface="Times New Roman"/>
              </a:rPr>
              <a:t>will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affected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ore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than signals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 higher elevation </a:t>
            </a:r>
            <a:r>
              <a:rPr sz="1400" spc="-5" dirty="0" smtClean="0">
                <a:latin typeface="Times New Roman"/>
                <a:cs typeface="Times New Roman"/>
              </a:rPr>
              <a:t>satellites. </a:t>
            </a:r>
            <a:r>
              <a:rPr sz="1400" spc="-1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his is </a:t>
            </a:r>
            <a:r>
              <a:rPr sz="1400" spc="-10" dirty="0" smtClean="0">
                <a:latin typeface="Times New Roman"/>
                <a:cs typeface="Times New Roman"/>
              </a:rPr>
              <a:t>due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increased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sig</a:t>
            </a:r>
            <a:r>
              <a:rPr sz="1400" spc="-10" dirty="0" smtClean="0">
                <a:latin typeface="Times New Roman"/>
                <a:cs typeface="Times New Roman"/>
              </a:rPr>
              <a:t>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sses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through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0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at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osphere.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7"/>
              </a:spcBef>
            </a:pPr>
            <a:endParaRPr sz="1100"/>
          </a:p>
          <a:p>
            <a:pPr marL="457200" lvl="2" indent="-444500">
              <a:lnSpc>
                <a:spcPct val="100000"/>
              </a:lnSpc>
              <a:buFont typeface="Times New Roman"/>
              <a:buAutoNum type="arabicPeriod" startAt="3"/>
              <a:tabLst>
                <a:tab pos="4572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density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ionosphere </a:t>
            </a:r>
            <a:r>
              <a:rPr sz="1400" b="1" spc="-5" dirty="0" smtClean="0">
                <a:latin typeface="Times New Roman"/>
                <a:cs typeface="Times New Roman"/>
              </a:rPr>
              <a:t>is</a:t>
            </a:r>
            <a:r>
              <a:rPr sz="1400" b="1" spc="1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affected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by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sun</a:t>
            </a:r>
            <a:endParaRPr sz="1400">
              <a:latin typeface="Times New Roman"/>
              <a:cs typeface="Times New Roman"/>
            </a:endParaRPr>
          </a:p>
          <a:p>
            <a:pPr marL="12700" marR="86995" indent="43815">
              <a:lnSpc>
                <a:spcPts val="2410"/>
              </a:lnSpc>
              <a:spcBef>
                <a:spcPts val="190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night,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there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ve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 little </a:t>
            </a:r>
            <a:r>
              <a:rPr sz="1400" spc="-10" dirty="0" smtClean="0">
                <a:latin typeface="Times New Roman"/>
                <a:cs typeface="Times New Roman"/>
              </a:rPr>
              <a:t>ionospheric</a:t>
            </a:r>
            <a:r>
              <a:rPr sz="1400" spc="-5" dirty="0" smtClean="0">
                <a:latin typeface="Times New Roman"/>
                <a:cs typeface="Times New Roman"/>
              </a:rPr>
              <a:t> influ</a:t>
            </a:r>
            <a:r>
              <a:rPr sz="1400" spc="-10" dirty="0" smtClean="0">
                <a:latin typeface="Times New Roman"/>
                <a:cs typeface="Times New Roman"/>
              </a:rPr>
              <a:t>enc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day,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effect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ionosph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 slows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down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signal.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ount by which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density</a:t>
            </a:r>
            <a:endParaRPr sz="1400">
              <a:latin typeface="Times New Roman"/>
              <a:cs typeface="Times New Roman"/>
            </a:endParaRPr>
          </a:p>
          <a:p>
            <a:pPr marL="12700" marR="342265">
              <a:lnSpc>
                <a:spcPts val="241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of the ionosphere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incre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sed</a:t>
            </a:r>
            <a:r>
              <a:rPr sz="1400" spc="-5" dirty="0" smtClean="0">
                <a:latin typeface="Times New Roman"/>
                <a:cs typeface="Times New Roman"/>
              </a:rPr>
              <a:t> v</a:t>
            </a:r>
            <a:r>
              <a:rPr sz="1400" spc="-10" dirty="0" smtClean="0">
                <a:latin typeface="Times New Roman"/>
                <a:cs typeface="Times New Roman"/>
              </a:rPr>
              <a:t>aries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solar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cycles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(sunspot 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tivity).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Sunspot</a:t>
            </a:r>
            <a:r>
              <a:rPr sz="1400" spc="-5" dirty="0" smtClean="0">
                <a:latin typeface="Times New Roman"/>
                <a:cs typeface="Times New Roman"/>
              </a:rPr>
              <a:t> 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tivity </a:t>
            </a:r>
            <a:r>
              <a:rPr sz="1400" spc="-10" dirty="0" smtClean="0">
                <a:latin typeface="Times New Roman"/>
                <a:cs typeface="Times New Roman"/>
              </a:rPr>
              <a:t>peaks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approximat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ly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every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11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years.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ime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5" dirty="0" smtClean="0">
                <a:latin typeface="Times New Roman"/>
                <a:cs typeface="Times New Roman"/>
              </a:rPr>
              <a:t>wr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ting, </a:t>
            </a:r>
            <a:r>
              <a:rPr sz="1400" spc="-10" dirty="0" smtClean="0">
                <a:latin typeface="Times New Roman"/>
                <a:cs typeface="Times New Roman"/>
              </a:rPr>
              <a:t>the next peak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1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(solar next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k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(solar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ax)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around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year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2000.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ddition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this,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solar</a:t>
            </a:r>
            <a:r>
              <a:rPr sz="1400" b="1" spc="-5" dirty="0" smtClean="0">
                <a:latin typeface="Times New Roman"/>
                <a:cs typeface="Times New Roman"/>
              </a:rPr>
              <a:t> fla</a:t>
            </a:r>
            <a:r>
              <a:rPr sz="1400" b="1" spc="-10" dirty="0" smtClean="0">
                <a:latin typeface="Times New Roman"/>
                <a:cs typeface="Times New Roman"/>
              </a:rPr>
              <a:t>r</a:t>
            </a:r>
            <a:r>
              <a:rPr sz="1400" b="1" spc="-20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s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can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also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rando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ly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occur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lso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have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fect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ionosphere. Ionosph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ric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5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errors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itig</a:t>
            </a:r>
            <a:r>
              <a:rPr sz="1400" spc="-10" dirty="0" smtClean="0">
                <a:latin typeface="Times New Roman"/>
                <a:cs typeface="Times New Roman"/>
              </a:rPr>
              <a:t>ated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by using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two 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10" dirty="0" smtClean="0">
                <a:latin typeface="Times New Roman"/>
                <a:cs typeface="Times New Roman"/>
              </a:rPr>
              <a:t>thods:</a:t>
            </a:r>
            <a:endParaRPr sz="1400">
              <a:latin typeface="Times New Roman"/>
              <a:cs typeface="Times New Roman"/>
            </a:endParaRPr>
          </a:p>
          <a:p>
            <a:pPr marL="12700" marR="47625">
              <a:lnSpc>
                <a:spcPct val="143600"/>
              </a:lnSpc>
              <a:spcBef>
                <a:spcPts val="5"/>
              </a:spcBef>
            </a:pPr>
            <a:r>
              <a:rPr sz="1400" spc="-5" dirty="0" smtClean="0">
                <a:latin typeface="Times New Roman"/>
                <a:cs typeface="Times New Roman"/>
              </a:rPr>
              <a:t>-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first </a:t>
            </a:r>
            <a:r>
              <a:rPr sz="1400" spc="-10" dirty="0" smtClean="0">
                <a:latin typeface="Times New Roman"/>
                <a:cs typeface="Times New Roman"/>
              </a:rPr>
              <a:t>method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involves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tak</a:t>
            </a:r>
            <a:r>
              <a:rPr sz="1400" spc="-1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ng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ave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age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effect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reduction 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velocity</a:t>
            </a:r>
            <a:r>
              <a:rPr sz="1400" spc="-5" dirty="0" smtClean="0">
                <a:latin typeface="Times New Roman"/>
                <a:cs typeface="Times New Roman"/>
              </a:rPr>
              <a:t> of light 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aused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ionosph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re. </a:t>
            </a:r>
            <a:r>
              <a:rPr sz="1400" spc="-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corre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factor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</a:t>
            </a:r>
            <a:r>
              <a:rPr sz="1400" spc="-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lied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the range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calculations. However,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this relies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ave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age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obviously</a:t>
            </a:r>
            <a:r>
              <a:rPr sz="1400" spc="-5" dirty="0" smtClean="0">
                <a:latin typeface="Times New Roman"/>
                <a:cs typeface="Times New Roman"/>
              </a:rPr>
              <a:t> this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5896" y="8363966"/>
            <a:ext cx="438023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4.8.4  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density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ionosphe</a:t>
            </a:r>
            <a:r>
              <a:rPr sz="1400" b="1" spc="-20" dirty="0" smtClean="0">
                <a:latin typeface="Times New Roman"/>
                <a:cs typeface="Times New Roman"/>
              </a:rPr>
              <a:t>r</a:t>
            </a:r>
            <a:r>
              <a:rPr sz="1400" b="1" spc="-10" dirty="0" smtClean="0">
                <a:latin typeface="Times New Roman"/>
                <a:cs typeface="Times New Roman"/>
              </a:rPr>
              <a:t>e</a:t>
            </a:r>
            <a:r>
              <a:rPr sz="1400" b="1" spc="-5" dirty="0" smtClean="0">
                <a:latin typeface="Times New Roman"/>
                <a:cs typeface="Times New Roman"/>
              </a:rPr>
              <a:t> is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af</a:t>
            </a:r>
            <a:r>
              <a:rPr sz="1400" b="1" spc="0" dirty="0" smtClean="0">
                <a:latin typeface="Times New Roman"/>
                <a:cs typeface="Times New Roman"/>
              </a:rPr>
              <a:t>f</a:t>
            </a:r>
            <a:r>
              <a:rPr sz="1400" b="1" spc="-10" dirty="0" smtClean="0">
                <a:latin typeface="Times New Roman"/>
                <a:cs typeface="Times New Roman"/>
              </a:rPr>
              <a:t>e</a:t>
            </a:r>
            <a:r>
              <a:rPr sz="1400" b="1" spc="-20" dirty="0" smtClean="0">
                <a:latin typeface="Times New Roman"/>
                <a:cs typeface="Times New Roman"/>
              </a:rPr>
              <a:t>c</a:t>
            </a:r>
            <a:r>
              <a:rPr sz="1400" b="1" spc="-10" dirty="0" smtClean="0">
                <a:latin typeface="Times New Roman"/>
                <a:cs typeface="Times New Roman"/>
              </a:rPr>
              <a:t>ted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by 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sun.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37510" y="6128003"/>
            <a:ext cx="3183255" cy="21807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17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18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1700" y="807192"/>
            <a:ext cx="6249670" cy="82931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88265" indent="43815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night,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there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ve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 little </a:t>
            </a:r>
            <a:r>
              <a:rPr sz="1400" spc="-10" dirty="0" smtClean="0">
                <a:latin typeface="Times New Roman"/>
                <a:cs typeface="Times New Roman"/>
              </a:rPr>
              <a:t>ionospheric</a:t>
            </a:r>
            <a:r>
              <a:rPr sz="1400" spc="-5" dirty="0" smtClean="0">
                <a:latin typeface="Times New Roman"/>
                <a:cs typeface="Times New Roman"/>
              </a:rPr>
              <a:t> influ</a:t>
            </a:r>
            <a:r>
              <a:rPr sz="1400" spc="-10" dirty="0" smtClean="0">
                <a:latin typeface="Times New Roman"/>
                <a:cs typeface="Times New Roman"/>
              </a:rPr>
              <a:t>enc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day,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effect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ionosph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 slows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down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signal.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average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ndition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do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ot </a:t>
            </a:r>
            <a:r>
              <a:rPr sz="1400" spc="-10" dirty="0" smtClean="0">
                <a:latin typeface="Times New Roman"/>
                <a:cs typeface="Times New Roman"/>
              </a:rPr>
              <a:t>occ</a:t>
            </a:r>
            <a:r>
              <a:rPr sz="1400" spc="-5" dirty="0" smtClean="0">
                <a:latin typeface="Times New Roman"/>
                <a:cs typeface="Times New Roman"/>
              </a:rPr>
              <a:t>ur all </a:t>
            </a:r>
            <a:r>
              <a:rPr sz="1400" spc="-10" dirty="0" smtClean="0">
                <a:latin typeface="Times New Roman"/>
                <a:cs typeface="Times New Roman"/>
              </a:rPr>
              <a:t>of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time.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10" dirty="0" smtClean="0">
                <a:latin typeface="Times New Roman"/>
                <a:cs typeface="Times New Roman"/>
              </a:rPr>
              <a:t>th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therefore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opti</a:t>
            </a:r>
            <a:r>
              <a:rPr sz="1400" spc="-30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sol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Io</a:t>
            </a:r>
            <a:r>
              <a:rPr sz="1400" spc="-2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ospheric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Error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itig</a:t>
            </a:r>
            <a:r>
              <a:rPr sz="1400" spc="-10" dirty="0" smtClean="0">
                <a:latin typeface="Times New Roman"/>
                <a:cs typeface="Times New Roman"/>
              </a:rPr>
              <a:t>ation.</a:t>
            </a:r>
            <a:endParaRPr sz="1400">
              <a:latin typeface="Times New Roman"/>
              <a:cs typeface="Times New Roman"/>
            </a:endParaRPr>
          </a:p>
          <a:p>
            <a:pPr marL="12700" marR="295275">
              <a:lnSpc>
                <a:spcPct val="1437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-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nd 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thod involves using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“du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1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-</a:t>
            </a:r>
            <a:r>
              <a:rPr sz="1400" spc="-10" dirty="0" smtClean="0">
                <a:latin typeface="Times New Roman"/>
                <a:cs typeface="Times New Roman"/>
              </a:rPr>
              <a:t>frequency”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receivers.</a:t>
            </a:r>
            <a:r>
              <a:rPr sz="1400" spc="-5" dirty="0" smtClean="0">
                <a:latin typeface="Times New Roman"/>
                <a:cs typeface="Times New Roman"/>
              </a:rPr>
              <a:t> S</a:t>
            </a:r>
            <a:r>
              <a:rPr sz="1400" spc="-10" dirty="0" smtClean="0">
                <a:latin typeface="Times New Roman"/>
                <a:cs typeface="Times New Roman"/>
              </a:rPr>
              <a:t>uch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ivers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measu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L1 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L2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frequencies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signal.</a:t>
            </a:r>
            <a:r>
              <a:rPr sz="1400" spc="-5" dirty="0" smtClean="0">
                <a:latin typeface="Times New Roman"/>
                <a:cs typeface="Times New Roman"/>
              </a:rPr>
              <a:t> It is </a:t>
            </a:r>
            <a:r>
              <a:rPr sz="1400" spc="-10" dirty="0" smtClean="0">
                <a:latin typeface="Times New Roman"/>
                <a:cs typeface="Times New Roman"/>
              </a:rPr>
              <a:t>known that when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radio signal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travels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through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ionosphere</a:t>
            </a:r>
            <a:r>
              <a:rPr sz="1400" spc="-5" dirty="0" smtClean="0">
                <a:latin typeface="Times New Roman"/>
                <a:cs typeface="Times New Roman"/>
              </a:rPr>
              <a:t> it </a:t>
            </a:r>
            <a:r>
              <a:rPr sz="1400" spc="-10" dirty="0" smtClean="0">
                <a:latin typeface="Times New Roman"/>
                <a:cs typeface="Times New Roman"/>
              </a:rPr>
              <a:t>slows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down</a:t>
            </a:r>
            <a:r>
              <a:rPr sz="1400" spc="-5" dirty="0" smtClean="0">
                <a:latin typeface="Times New Roman"/>
                <a:cs typeface="Times New Roman"/>
              </a:rPr>
              <a:t> at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rate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inversely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proportion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5" dirty="0" smtClean="0">
                <a:latin typeface="Times New Roman"/>
                <a:cs typeface="Times New Roman"/>
              </a:rPr>
              <a:t>it’s fr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quency.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Hence,</a:t>
            </a:r>
            <a:r>
              <a:rPr sz="1400" spc="-5" dirty="0" smtClean="0">
                <a:latin typeface="Times New Roman"/>
                <a:cs typeface="Times New Roman"/>
              </a:rPr>
              <a:t> if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arrival </a:t>
            </a:r>
            <a:r>
              <a:rPr sz="1400" spc="-10" dirty="0" smtClean="0">
                <a:latin typeface="Times New Roman"/>
                <a:cs typeface="Times New Roman"/>
              </a:rPr>
              <a:t>times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signals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pared,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accurate est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delay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b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made.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this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only possible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 dual</a:t>
            </a:r>
            <a:r>
              <a:rPr sz="1400" spc="-5" dirty="0" smtClean="0">
                <a:latin typeface="Times New Roman"/>
                <a:cs typeface="Times New Roman"/>
              </a:rPr>
              <a:t> fr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quency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ivers. </a:t>
            </a:r>
            <a:r>
              <a:rPr sz="1400" spc="-10" dirty="0" smtClean="0">
                <a:latin typeface="Times New Roman"/>
                <a:cs typeface="Times New Roman"/>
              </a:rPr>
              <a:t>Most 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ivers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-5" dirty="0" smtClean="0">
                <a:latin typeface="Times New Roman"/>
                <a:cs typeface="Times New Roman"/>
              </a:rPr>
              <a:t>uilt </a:t>
            </a:r>
            <a:r>
              <a:rPr sz="1400" spc="-10" dirty="0" smtClean="0">
                <a:latin typeface="Times New Roman"/>
                <a:cs typeface="Times New Roman"/>
              </a:rPr>
              <a:t>for navigation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sin</a:t>
            </a:r>
            <a:r>
              <a:rPr sz="1400" spc="-10" dirty="0" smtClean="0">
                <a:latin typeface="Times New Roman"/>
                <a:cs typeface="Times New Roman"/>
              </a:rPr>
              <a:t>gle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fre</a:t>
            </a:r>
            <a:r>
              <a:rPr sz="1400" spc="-20" dirty="0" smtClean="0">
                <a:latin typeface="Times New Roman"/>
                <a:cs typeface="Times New Roman"/>
              </a:rPr>
              <a:t>q</a:t>
            </a:r>
            <a:r>
              <a:rPr sz="1400" spc="-10" dirty="0" smtClean="0">
                <a:latin typeface="Times New Roman"/>
                <a:cs typeface="Times New Roman"/>
              </a:rPr>
              <a:t>uency.</a:t>
            </a:r>
            <a:endParaRPr sz="1400">
              <a:latin typeface="Times New Roman"/>
              <a:cs typeface="Times New Roman"/>
            </a:endParaRPr>
          </a:p>
          <a:p>
            <a:pPr marL="12700" marR="212725" lvl="2" indent="43815">
              <a:lnSpc>
                <a:spcPts val="2420"/>
              </a:lnSpc>
              <a:spcBef>
                <a:spcPts val="195"/>
              </a:spcBef>
              <a:buFont typeface="Times New Roman"/>
              <a:buAutoNum type="arabicPeriod" startAt="5"/>
              <a:tabLst>
                <a:tab pos="501015" algn="l"/>
              </a:tabLst>
            </a:pPr>
            <a:r>
              <a:rPr sz="1400" b="1" spc="-15" dirty="0" smtClean="0">
                <a:latin typeface="Times New Roman"/>
                <a:cs typeface="Times New Roman"/>
              </a:rPr>
              <a:t>W</a:t>
            </a:r>
            <a:r>
              <a:rPr sz="1400" b="1" spc="-5" dirty="0" smtClean="0">
                <a:latin typeface="Times New Roman"/>
                <a:cs typeface="Times New Roman"/>
              </a:rPr>
              <a:t>a</a:t>
            </a:r>
            <a:r>
              <a:rPr sz="1400" b="1" spc="-10" dirty="0" smtClean="0">
                <a:latin typeface="Times New Roman"/>
                <a:cs typeface="Times New Roman"/>
              </a:rPr>
              <a:t>ter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Vapour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also af</a:t>
            </a:r>
            <a:r>
              <a:rPr sz="1400" b="1" spc="0" dirty="0" smtClean="0">
                <a:latin typeface="Times New Roman"/>
                <a:cs typeface="Times New Roman"/>
              </a:rPr>
              <a:t>f</a:t>
            </a:r>
            <a:r>
              <a:rPr sz="1400" b="1" spc="-10" dirty="0" smtClean="0">
                <a:latin typeface="Times New Roman"/>
                <a:cs typeface="Times New Roman"/>
              </a:rPr>
              <a:t>e</a:t>
            </a:r>
            <a:r>
              <a:rPr sz="1400" b="1" spc="-20" dirty="0" smtClean="0">
                <a:latin typeface="Times New Roman"/>
                <a:cs typeface="Times New Roman"/>
              </a:rPr>
              <a:t>c</a:t>
            </a:r>
            <a:r>
              <a:rPr sz="1400" b="1" spc="-5" dirty="0" smtClean="0">
                <a:latin typeface="Times New Roman"/>
                <a:cs typeface="Times New Roman"/>
              </a:rPr>
              <a:t>ts 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GPS</a:t>
            </a:r>
            <a:r>
              <a:rPr sz="1400" b="1" spc="15" dirty="0" smtClean="0">
                <a:latin typeface="Times New Roman"/>
                <a:cs typeface="Times New Roman"/>
              </a:rPr>
              <a:t> </a:t>
            </a:r>
            <a:r>
              <a:rPr sz="1400" b="1" spc="-5" dirty="0" smtClean="0">
                <a:latin typeface="Times New Roman"/>
                <a:cs typeface="Times New Roman"/>
              </a:rPr>
              <a:t>sig</a:t>
            </a:r>
            <a:r>
              <a:rPr sz="1400" b="1" spc="-10" dirty="0" smtClean="0">
                <a:latin typeface="Times New Roman"/>
                <a:cs typeface="Times New Roman"/>
              </a:rPr>
              <a:t>nal. </a:t>
            </a:r>
            <a:r>
              <a:rPr sz="1400" spc="-10" dirty="0" smtClean="0">
                <a:latin typeface="Times New Roman"/>
                <a:cs typeface="Times New Roman"/>
              </a:rPr>
              <a:t>Water vapor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contain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the</a:t>
            </a:r>
            <a:r>
              <a:rPr sz="1400" spc="-5" dirty="0" smtClean="0">
                <a:latin typeface="Times New Roman"/>
                <a:cs typeface="Times New Roman"/>
              </a:rPr>
              <a:t> at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osphere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also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affe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GPS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signal. </a:t>
            </a:r>
            <a:r>
              <a:rPr sz="1400" spc="-10" dirty="0" smtClean="0">
                <a:latin typeface="Times New Roman"/>
                <a:cs typeface="Times New Roman"/>
              </a:rPr>
              <a:t>This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eff</a:t>
            </a:r>
            <a:r>
              <a:rPr sz="1400" spc="-5" dirty="0" smtClean="0">
                <a:latin typeface="Times New Roman"/>
                <a:cs typeface="Times New Roman"/>
              </a:rPr>
              <a:t>ect, </a:t>
            </a:r>
            <a:r>
              <a:rPr sz="1400" spc="-10" dirty="0" smtClean="0">
                <a:latin typeface="Times New Roman"/>
                <a:cs typeface="Times New Roman"/>
              </a:rPr>
              <a:t>which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result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a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position</a:t>
            </a:r>
            <a:endParaRPr sz="1400">
              <a:latin typeface="Times New Roman"/>
              <a:cs typeface="Times New Roman"/>
            </a:endParaRPr>
          </a:p>
          <a:p>
            <a:pPr lvl="2">
              <a:lnSpc>
                <a:spcPts val="500"/>
              </a:lnSpc>
              <a:spcBef>
                <a:spcPts val="27"/>
              </a:spcBef>
              <a:buFont typeface="Times New Roman"/>
              <a:buAutoNum type="arabicPeriod" startAt="5"/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degradation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reduc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atmos</a:t>
            </a:r>
            <a:r>
              <a:rPr sz="1400" spc="-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heric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odels.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9"/>
              </a:spcBef>
            </a:pPr>
            <a:endParaRPr sz="1100"/>
          </a:p>
          <a:p>
            <a:pPr marL="501015" lvl="2" indent="-444500">
              <a:lnSpc>
                <a:spcPct val="100000"/>
              </a:lnSpc>
              <a:buFont typeface="Times New Roman"/>
              <a:buAutoNum type="arabicPeriod" startAt="6"/>
              <a:tabLst>
                <a:tab pos="501015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Satellite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and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Receiver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clo</a:t>
            </a:r>
            <a:r>
              <a:rPr sz="1400" b="1" spc="-5" dirty="0" smtClean="0">
                <a:latin typeface="Times New Roman"/>
                <a:cs typeface="Times New Roman"/>
              </a:rPr>
              <a:t>c</a:t>
            </a:r>
            <a:r>
              <a:rPr sz="1400" b="1" spc="-10" dirty="0" smtClean="0">
                <a:latin typeface="Times New Roman"/>
                <a:cs typeface="Times New Roman"/>
              </a:rPr>
              <a:t>k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err</a:t>
            </a:r>
            <a:r>
              <a:rPr sz="1400" b="1" spc="-5" dirty="0" smtClean="0">
                <a:latin typeface="Times New Roman"/>
                <a:cs typeface="Times New Roman"/>
              </a:rPr>
              <a:t>o</a:t>
            </a:r>
            <a:r>
              <a:rPr sz="1400" b="1" spc="-10" dirty="0" smtClean="0">
                <a:latin typeface="Times New Roman"/>
                <a:cs typeface="Times New Roman"/>
              </a:rPr>
              <a:t>rs</a:t>
            </a:r>
            <a:endParaRPr sz="1400">
              <a:latin typeface="Times New Roman"/>
              <a:cs typeface="Times New Roman"/>
            </a:endParaRPr>
          </a:p>
          <a:p>
            <a:pPr marL="12700" marR="53340">
              <a:lnSpc>
                <a:spcPts val="2420"/>
              </a:lnSpc>
              <a:spcBef>
                <a:spcPts val="17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Even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ugh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clocks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very accurate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about 3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nanoseconds), they do som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drift slig</a:t>
            </a:r>
            <a:r>
              <a:rPr sz="1400" spc="-10" dirty="0" smtClean="0">
                <a:latin typeface="Times New Roman"/>
                <a:cs typeface="Times New Roman"/>
              </a:rPr>
              <a:t>htly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ause 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mall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rrors, </a:t>
            </a:r>
            <a:r>
              <a:rPr sz="1400" spc="-10" dirty="0" smtClean="0">
                <a:latin typeface="Times New Roman"/>
                <a:cs typeface="Times New Roman"/>
              </a:rPr>
              <a:t>affecting the accuracy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position.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Department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Defense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onitors the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locks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Control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8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Segment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spc="-10" dirty="0" smtClean="0">
                <a:latin typeface="Times New Roman"/>
                <a:cs typeface="Times New Roman"/>
              </a:rPr>
              <a:t>see</a:t>
            </a:r>
            <a:r>
              <a:rPr sz="1400" spc="-5" dirty="0" smtClean="0">
                <a:latin typeface="Times New Roman"/>
                <a:cs typeface="Times New Roman"/>
              </a:rPr>
              <a:t> s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2.2)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can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corre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0" dirty="0" smtClean="0">
                <a:latin typeface="Times New Roman"/>
                <a:cs typeface="Times New Roman"/>
              </a:rPr>
              <a:t>any</a:t>
            </a:r>
            <a:r>
              <a:rPr sz="1400" spc="-5" dirty="0" smtClean="0">
                <a:latin typeface="Times New Roman"/>
                <a:cs typeface="Times New Roman"/>
              </a:rPr>
              <a:t> drift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found.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8"/>
              </a:spcBef>
            </a:pPr>
            <a:endParaRPr sz="1100"/>
          </a:p>
          <a:p>
            <a:pPr marL="501015" lvl="2" indent="-444500">
              <a:lnSpc>
                <a:spcPct val="100000"/>
              </a:lnSpc>
              <a:buFont typeface="Times New Roman"/>
              <a:buAutoNum type="arabicPeriod" startAt="7"/>
              <a:tabLst>
                <a:tab pos="501015" algn="l"/>
              </a:tabLst>
            </a:pPr>
            <a:r>
              <a:rPr sz="1400" b="1" spc="-15" dirty="0" smtClean="0">
                <a:latin typeface="Times New Roman"/>
                <a:cs typeface="Times New Roman"/>
              </a:rPr>
              <a:t>M</a:t>
            </a:r>
            <a:r>
              <a:rPr sz="1400" b="1" spc="-5" dirty="0" smtClean="0">
                <a:latin typeface="Times New Roman"/>
                <a:cs typeface="Times New Roman"/>
              </a:rPr>
              <a:t>u</a:t>
            </a:r>
            <a:r>
              <a:rPr sz="1400" b="1" spc="-10" dirty="0" smtClean="0">
                <a:latin typeface="Times New Roman"/>
                <a:cs typeface="Times New Roman"/>
              </a:rPr>
              <a:t>ltipath Errors</a:t>
            </a:r>
            <a:endParaRPr sz="1400">
              <a:latin typeface="Times New Roman"/>
              <a:cs typeface="Times New Roman"/>
            </a:endParaRPr>
          </a:p>
          <a:p>
            <a:pPr marL="12700" marR="314325">
              <a:lnSpc>
                <a:spcPts val="2420"/>
              </a:lnSpc>
              <a:spcBef>
                <a:spcPts val="17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Multipath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occurs when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receiver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ntenna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osit</a:t>
            </a:r>
            <a:r>
              <a:rPr sz="1400" spc="-10" dirty="0" smtClean="0">
                <a:latin typeface="Times New Roman"/>
                <a:cs typeface="Times New Roman"/>
              </a:rPr>
              <a:t>ioned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close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l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rge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reflecting surfa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such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lake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building.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5" dirty="0" smtClean="0">
                <a:latin typeface="Times New Roman"/>
                <a:cs typeface="Times New Roman"/>
              </a:rPr>
              <a:t> satellite sig</a:t>
            </a:r>
            <a:r>
              <a:rPr sz="1400" spc="-10" dirty="0" smtClean="0">
                <a:latin typeface="Times New Roman"/>
                <a:cs typeface="Times New Roman"/>
              </a:rPr>
              <a:t>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does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 travel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ectly 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8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antenna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but</a:t>
            </a:r>
            <a:r>
              <a:rPr sz="1400" spc="-5" dirty="0" smtClean="0">
                <a:latin typeface="Times New Roman"/>
                <a:cs typeface="Times New Roman"/>
              </a:rPr>
              <a:t> hits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nearby object</a:t>
            </a:r>
            <a:r>
              <a:rPr sz="1400" spc="-5" dirty="0" smtClean="0">
                <a:latin typeface="Times New Roman"/>
                <a:cs typeface="Times New Roman"/>
              </a:rPr>
              <a:t> first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reflected into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antenna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false</a:t>
            </a:r>
            <a:endParaRPr sz="1400">
              <a:latin typeface="Times New Roman"/>
              <a:cs typeface="Times New Roman"/>
            </a:endParaRPr>
          </a:p>
          <a:p>
            <a:pPr marL="12700" marR="805180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measu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ement.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Multipath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b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reduced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 use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special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ant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nnas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 incorporate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ground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(a </a:t>
            </a:r>
            <a:r>
              <a:rPr sz="1400" spc="-5" dirty="0" smtClean="0">
                <a:latin typeface="Times New Roman"/>
                <a:cs typeface="Times New Roman"/>
              </a:rPr>
              <a:t>circular,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879" y="7324458"/>
            <a:ext cx="3962400" cy="2422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1700" y="807405"/>
            <a:ext cx="5202555" cy="624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36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Met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llic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disk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about </a:t>
            </a:r>
            <a:r>
              <a:rPr sz="1400" spc="-15" dirty="0" smtClean="0">
                <a:latin typeface="Times New Roman"/>
                <a:cs typeface="Times New Roman"/>
              </a:rPr>
              <a:t>5</a:t>
            </a:r>
            <a:r>
              <a:rPr sz="1400" spc="-10" dirty="0" smtClean="0">
                <a:latin typeface="Times New Roman"/>
                <a:cs typeface="Times New Roman"/>
              </a:rPr>
              <a:t>0cm (2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fe</a:t>
            </a:r>
            <a:r>
              <a:rPr sz="1400" spc="-5" dirty="0" smtClean="0">
                <a:latin typeface="Times New Roman"/>
                <a:cs typeface="Times New Roman"/>
              </a:rPr>
              <a:t>et)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diameter) 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prevent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low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elevation</a:t>
            </a:r>
            <a:r>
              <a:rPr sz="1400" spc="-5" dirty="0" smtClean="0">
                <a:latin typeface="Times New Roman"/>
                <a:cs typeface="Times New Roman"/>
              </a:rPr>
              <a:t> Sig</a:t>
            </a:r>
            <a:r>
              <a:rPr sz="1400" spc="-10" dirty="0" smtClean="0">
                <a:latin typeface="Times New Roman"/>
                <a:cs typeface="Times New Roman"/>
              </a:rPr>
              <a:t>nals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ching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antenna.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3965173"/>
            <a:ext cx="6156960" cy="3079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201295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highest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accuracy,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prefe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red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lution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use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hoke</a:t>
            </a:r>
            <a:r>
              <a:rPr sz="1400" spc="-5" dirty="0" smtClean="0">
                <a:latin typeface="Times New Roman"/>
                <a:cs typeface="Times New Roman"/>
              </a:rPr>
              <a:t> r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ng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ntenna.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cho</a:t>
            </a:r>
            <a:r>
              <a:rPr sz="1400" spc="-5" dirty="0" smtClean="0">
                <a:latin typeface="Times New Roman"/>
                <a:cs typeface="Times New Roman"/>
              </a:rPr>
              <a:t>k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rin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antenna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4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5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ric rin</a:t>
            </a:r>
            <a:r>
              <a:rPr sz="1400" spc="-10" dirty="0" smtClean="0">
                <a:latin typeface="Times New Roman"/>
                <a:cs typeface="Times New Roman"/>
              </a:rPr>
              <a:t>gs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round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antenna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trap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indirect</a:t>
            </a:r>
            <a:r>
              <a:rPr sz="1400" spc="-5" dirty="0" smtClean="0">
                <a:latin typeface="Times New Roman"/>
                <a:cs typeface="Times New Roman"/>
              </a:rPr>
              <a:t> sig</a:t>
            </a:r>
            <a:r>
              <a:rPr sz="1400" spc="-10" dirty="0" smtClean="0">
                <a:latin typeface="Times New Roman"/>
                <a:cs typeface="Times New Roman"/>
              </a:rPr>
              <a:t>nals.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Multipath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only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ffe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high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ura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y,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surveytype</a:t>
            </a:r>
            <a:endParaRPr sz="1400">
              <a:latin typeface="Times New Roman"/>
              <a:cs typeface="Times New Roman"/>
            </a:endParaRPr>
          </a:p>
          <a:p>
            <a:pPr marL="12700" marR="917575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measu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ements.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handheld navigation re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eivers do not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3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ploy su</a:t>
            </a:r>
            <a:r>
              <a:rPr sz="1400" spc="-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 techniques.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6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4.9  Differentially </a:t>
            </a:r>
            <a:r>
              <a:rPr sz="1400" b="1" spc="-15" dirty="0" smtClean="0">
                <a:latin typeface="Times New Roman"/>
                <a:cs typeface="Times New Roman"/>
              </a:rPr>
              <a:t>c</a:t>
            </a:r>
            <a:r>
              <a:rPr sz="1400" b="1" spc="-10" dirty="0" smtClean="0">
                <a:latin typeface="Times New Roman"/>
                <a:cs typeface="Times New Roman"/>
              </a:rPr>
              <a:t>o</a:t>
            </a:r>
            <a:r>
              <a:rPr sz="1400" b="1" spc="-20" dirty="0" smtClean="0">
                <a:latin typeface="Times New Roman"/>
                <a:cs typeface="Times New Roman"/>
              </a:rPr>
              <a:t>r</a:t>
            </a:r>
            <a:r>
              <a:rPr sz="1400" b="1" spc="-10" dirty="0" smtClean="0">
                <a:latin typeface="Times New Roman"/>
                <a:cs typeface="Times New Roman"/>
              </a:rPr>
              <a:t>rec</a:t>
            </a:r>
            <a:r>
              <a:rPr sz="1400" b="1" spc="0" dirty="0" smtClean="0">
                <a:latin typeface="Times New Roman"/>
                <a:cs typeface="Times New Roman"/>
              </a:rPr>
              <a:t>t</a:t>
            </a:r>
            <a:r>
              <a:rPr sz="1400" b="1" spc="-10" dirty="0" smtClean="0">
                <a:latin typeface="Times New Roman"/>
                <a:cs typeface="Times New Roman"/>
              </a:rPr>
              <a:t>ed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positions</a:t>
            </a:r>
            <a:r>
              <a:rPr sz="1400" b="1" spc="-5" dirty="0" smtClean="0">
                <a:latin typeface="Times New Roman"/>
                <a:cs typeface="Times New Roman"/>
              </a:rPr>
              <a:t> (</a:t>
            </a:r>
            <a:r>
              <a:rPr sz="1400" b="1" spc="-15" dirty="0" smtClean="0">
                <a:latin typeface="Times New Roman"/>
                <a:cs typeface="Times New Roman"/>
              </a:rPr>
              <a:t>D</a:t>
            </a:r>
            <a:r>
              <a:rPr sz="1400" b="1" spc="-10" dirty="0" smtClean="0">
                <a:latin typeface="Times New Roman"/>
                <a:cs typeface="Times New Roman"/>
              </a:rPr>
              <a:t>GPS)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10"/>
              </a:lnSpc>
              <a:spcBef>
                <a:spcPts val="190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Many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rrors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fecting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10" dirty="0" smtClean="0">
                <a:latin typeface="Times New Roman"/>
                <a:cs typeface="Times New Roman"/>
              </a:rPr>
              <a:t>asurement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s</a:t>
            </a:r>
            <a:r>
              <a:rPr sz="1400" spc="-5" dirty="0" smtClean="0">
                <a:latin typeface="Times New Roman"/>
                <a:cs typeface="Times New Roman"/>
              </a:rPr>
              <a:t>atellite </a:t>
            </a:r>
            <a:r>
              <a:rPr sz="1400" spc="-10" dirty="0" smtClean="0">
                <a:latin typeface="Times New Roman"/>
                <a:cs typeface="Times New Roman"/>
              </a:rPr>
              <a:t>range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pletely</a:t>
            </a:r>
            <a:r>
              <a:rPr sz="1400" spc="-5" dirty="0" smtClean="0">
                <a:latin typeface="Times New Roman"/>
                <a:cs typeface="Times New Roman"/>
              </a:rPr>
              <a:t> eli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inated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at least </a:t>
            </a:r>
            <a:r>
              <a:rPr sz="1400" spc="-10" dirty="0" smtClean="0">
                <a:latin typeface="Times New Roman"/>
                <a:cs typeface="Times New Roman"/>
              </a:rPr>
              <a:t>significa</a:t>
            </a:r>
            <a:r>
              <a:rPr sz="1400" spc="-1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tly </a:t>
            </a:r>
            <a:r>
              <a:rPr sz="1400" spc="-10" dirty="0" smtClean="0">
                <a:latin typeface="Times New Roman"/>
                <a:cs typeface="Times New Roman"/>
              </a:rPr>
              <a:t>reduc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usi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differential 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10" dirty="0" smtClean="0">
                <a:latin typeface="Times New Roman"/>
                <a:cs typeface="Times New Roman"/>
              </a:rPr>
              <a:t>asureme</a:t>
            </a:r>
            <a:r>
              <a:rPr sz="1400" spc="-5" dirty="0" smtClean="0">
                <a:latin typeface="Times New Roman"/>
                <a:cs typeface="Times New Roman"/>
              </a:rPr>
              <a:t>nt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techniques.</a:t>
            </a:r>
            <a:endParaRPr sz="1400">
              <a:latin typeface="Times New Roman"/>
              <a:cs typeface="Times New Roman"/>
            </a:endParaRPr>
          </a:p>
          <a:p>
            <a:pPr marL="12700" marR="262890">
              <a:lnSpc>
                <a:spcPts val="241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DGPS</a:t>
            </a:r>
            <a:r>
              <a:rPr sz="1400" spc="-5" dirty="0" smtClean="0">
                <a:latin typeface="Times New Roman"/>
                <a:cs typeface="Times New Roman"/>
              </a:rPr>
              <a:t> allo</a:t>
            </a:r>
            <a:r>
              <a:rPr sz="1400" spc="-10" dirty="0" smtClean="0">
                <a:latin typeface="Times New Roman"/>
                <a:cs typeface="Times New Roman"/>
              </a:rPr>
              <a:t>ws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civilian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increase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position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ura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 f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100m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2-3m or</a:t>
            </a:r>
            <a:r>
              <a:rPr sz="1400" spc="-5" dirty="0" smtClean="0">
                <a:latin typeface="Times New Roman"/>
                <a:cs typeface="Times New Roman"/>
              </a:rPr>
              <a:t> less, 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king </a:t>
            </a:r>
            <a:r>
              <a:rPr sz="1400" spc="-5" dirty="0" smtClean="0">
                <a:latin typeface="Times New Roman"/>
                <a:cs typeface="Times New Roman"/>
              </a:rPr>
              <a:t>it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useful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ny civilian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applications.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4288" y="8493252"/>
            <a:ext cx="860425" cy="4159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33350">
              <a:lnSpc>
                <a:spcPts val="161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Unknown Position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7944" y="8482299"/>
            <a:ext cx="878840" cy="6318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60960" indent="44450">
              <a:lnSpc>
                <a:spcPct val="112100"/>
              </a:lnSpc>
            </a:pPr>
            <a:r>
              <a:rPr sz="1200" b="1" dirty="0" smtClean="0">
                <a:latin typeface="Times New Roman"/>
                <a:cs typeface="Times New Roman"/>
              </a:rPr>
              <a:t>reference transmitters</a:t>
            </a:r>
            <a:endParaRPr sz="1200">
              <a:latin typeface="Times New Roman"/>
              <a:cs typeface="Times New Roman"/>
            </a:endParaRPr>
          </a:p>
          <a:p>
            <a:pPr marL="342265">
              <a:lnSpc>
                <a:spcPts val="165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Known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26701" y="8684006"/>
            <a:ext cx="89852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ver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81300" y="1834388"/>
            <a:ext cx="2495550" cy="18192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19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990080" y="9253473"/>
            <a:ext cx="167640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 smtClean="0">
                <a:latin typeface="Calibri"/>
                <a:cs typeface="Calibri"/>
              </a:rPr>
              <a:t>20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974841" y="900430"/>
            <a:ext cx="59817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position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718309"/>
            <a:ext cx="6256020" cy="2985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93495" algn="just">
              <a:lnSpc>
                <a:spcPct val="100000"/>
              </a:lnSpc>
            </a:pPr>
            <a:r>
              <a:rPr sz="1400" spc="-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Reference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iver antenna</a:t>
            </a:r>
            <a:r>
              <a:rPr sz="1400" spc="-5" dirty="0" smtClean="0">
                <a:latin typeface="Times New Roman"/>
                <a:cs typeface="Times New Roman"/>
              </a:rPr>
              <a:t> is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ounted on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previously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sured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 marR="850265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point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 known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oordinates.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iver that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set</a:t>
            </a:r>
            <a:r>
              <a:rPr sz="1400" spc="-5" dirty="0" smtClean="0">
                <a:latin typeface="Times New Roman"/>
                <a:cs typeface="Times New Roman"/>
              </a:rPr>
              <a:t> at this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oint is </a:t>
            </a:r>
            <a:r>
              <a:rPr sz="1400" spc="-10" dirty="0" smtClean="0">
                <a:latin typeface="Times New Roman"/>
                <a:cs typeface="Times New Roman"/>
              </a:rPr>
              <a:t>known</a:t>
            </a:r>
            <a:endParaRPr sz="1400">
              <a:latin typeface="Times New Roman"/>
              <a:cs typeface="Times New Roman"/>
            </a:endParaRPr>
          </a:p>
          <a:p>
            <a:pPr marL="12700" marR="13335">
              <a:lnSpc>
                <a:spcPts val="2420"/>
              </a:lnSpc>
              <a:spcBef>
                <a:spcPts val="195"/>
              </a:spcBef>
            </a:pP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ference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iver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se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Statio</a:t>
            </a:r>
            <a:r>
              <a:rPr sz="1400" spc="-10" dirty="0" smtClean="0">
                <a:latin typeface="Times New Roman"/>
                <a:cs typeface="Times New Roman"/>
              </a:rPr>
              <a:t>n.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eiver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switched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begins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track </a:t>
            </a:r>
            <a:r>
              <a:rPr sz="1400" spc="-5" dirty="0" smtClean="0">
                <a:latin typeface="Times New Roman"/>
                <a:cs typeface="Times New Roman"/>
              </a:rPr>
              <a:t>satellites.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 marR="1144270" algn="just">
              <a:lnSpc>
                <a:spcPct val="100000"/>
              </a:lnSpc>
            </a:pPr>
            <a:r>
              <a:rPr sz="1400" spc="-15" dirty="0" smtClean="0">
                <a:latin typeface="Times New Roman"/>
                <a:cs typeface="Times New Roman"/>
              </a:rPr>
              <a:t>Beca</a:t>
            </a:r>
            <a:r>
              <a:rPr sz="1400" spc="-10" dirty="0" smtClean="0">
                <a:latin typeface="Times New Roman"/>
                <a:cs typeface="Times New Roman"/>
              </a:rPr>
              <a:t>use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it is </a:t>
            </a:r>
            <a:r>
              <a:rPr sz="1400" spc="-10" dirty="0" smtClean="0">
                <a:latin typeface="Times New Roman"/>
                <a:cs typeface="Times New Roman"/>
              </a:rPr>
              <a:t>on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known point,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reference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esti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very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 marR="1985645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pre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isely what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ranges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vari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satellites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ould be.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 marR="1061720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eference 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therefore work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out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difference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betwe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co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puted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sured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range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values.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These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differenc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known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corre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tions.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reference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iver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usually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atta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hed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radio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data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link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which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used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broadcast these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cor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tions.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966</Words>
  <Application>Microsoft Office PowerPoint</Application>
  <PresentationFormat>Custom</PresentationFormat>
  <Paragraphs>98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University of Diyala College of Engineering Department of Communications Engineering</vt:lpstr>
      <vt:lpstr>Lecture # 10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Diyala College of Engineering Department of Communications Engineering</dc:title>
  <dc:creator>DR.Ahmed Saker 2o1O</dc:creator>
  <cp:lastModifiedBy>STOP</cp:lastModifiedBy>
  <cp:revision>1</cp:revision>
  <dcterms:created xsi:type="dcterms:W3CDTF">2018-11-10T00:02:20Z</dcterms:created>
  <dcterms:modified xsi:type="dcterms:W3CDTF">2018-11-09T21:07:28Z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2018-11-09T00:00:00Z</vt:filetime>
  </property>
  <property fmtid="{D5CDD505-2E9C-101B-9397-08002B2CF9AE}" pid="3" name="LastSaved">
    <vt:filetime>2018-11-09T00:00:00Z</vt:filetime>
  </property>
</Properties>
</file>